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95D"/>
    <a:srgbClr val="FFFFFF"/>
    <a:srgbClr val="D9185C"/>
    <a:srgbClr val="06B4E6"/>
    <a:srgbClr val="15458F"/>
    <a:srgbClr val="DA1A5A"/>
    <a:srgbClr val="00B4E6"/>
    <a:srgbClr val="00B4E7"/>
    <a:srgbClr val="16468F"/>
    <a:srgbClr val="174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91" autoAdjust="0"/>
    <p:restoredTop sz="95820" autoAdjust="0"/>
  </p:normalViewPr>
  <p:slideViewPr>
    <p:cSldViewPr snapToGrid="0" showGuides="1">
      <p:cViewPr varScale="1">
        <p:scale>
          <a:sx n="107" d="100"/>
          <a:sy n="107" d="100"/>
        </p:scale>
        <p:origin x="368" y="160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6/18/21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 HEADING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298132"/>
            <a:ext cx="11506200" cy="821931"/>
          </a:xfrm>
          <a:prstGeom prst="rect">
            <a:avLst/>
          </a:prstGeo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MAIN 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EFF9DF11-B80A-9B4C-ABD3-C1DEC6B187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265" y="5847491"/>
            <a:ext cx="1883774" cy="72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  <a:prstGeom prst="rect">
            <a:avLst/>
          </a:prstGeo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 hidden="1">
            <a:extLst>
              <a:ext uri="{FF2B5EF4-FFF2-40B4-BE49-F238E27FC236}">
                <a16:creationId xmlns:a16="http://schemas.microsoft.com/office/drawing/2014/main" id="{31265F87-D1A9-4FC6-9F13-66361C11DF35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0EF89B-F057-4EA3-BC61-71F9D7BF9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  <a:prstGeom prst="rect">
            <a:avLst/>
          </a:prstGeo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6A0DDC-8464-4003-BDFD-127BB593AA78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F64A36E-6351-44F5-8371-4CD912E7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05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prstGeom prst="rect">
            <a:avLst/>
          </a:prstGeo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prstGeom prst="rect">
            <a:avLst/>
          </a:prstGeo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4EF337-F8F4-4151-B616-10707ECBE95F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prstGeom prst="rect">
            <a:avLst/>
          </a:prstGeo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prstGeom prst="rect">
            <a:avLst/>
          </a:prstGeo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prstGeom prst="rect">
            <a:avLst/>
          </a:prstGeom>
          <a:solidFill>
            <a:srgbClr val="00B4E6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prstGeom prst="rect">
            <a:avLst/>
          </a:prstGeo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  <a:prstGeom prst="rect">
            <a:avLst/>
          </a:prstGeo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F881E11F-8C40-406B-8C33-2D779A9666EE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prstGeom prst="rect">
            <a:avLst/>
          </a:prstGeo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C74794E8-6A05-4ADA-8C35-21FE1E2A9FC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prstGeom prst="rect">
            <a:avLst/>
          </a:prstGeo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E86D5449-CD56-4478-BDD4-BC492E69988A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  <a:prstGeom prst="rect">
            <a:avLst/>
          </a:prstGeo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  <a:prstGeom prst="rect">
            <a:avLst/>
          </a:prstGeo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  <a:prstGeom prst="rect">
            <a:avLst/>
          </a:prstGeo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rgbClr val="01B0E3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</a:t>
            </a:r>
            <a:r>
              <a:rPr lang="en-US"/>
              <a:t>club name </a:t>
            </a:r>
            <a:r>
              <a:rPr lang="en-US" dirty="0"/>
              <a:t>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14C5DF7C-5C7E-463F-BC2C-54928278EB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Text&#10;&#10;Description automatically generated with low confidence">
            <a:extLst>
              <a:ext uri="{FF2B5EF4-FFF2-40B4-BE49-F238E27FC236}">
                <a16:creationId xmlns:a16="http://schemas.microsoft.com/office/drawing/2014/main" id="{00389ABE-7D84-504A-B86F-A87F629A29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022" y="5857429"/>
            <a:ext cx="1962480" cy="77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rgbClr val="3333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84DDCCAD-79C7-47DD-ADFA-662E6C9F15A6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404E3BF-B02B-48D6-9216-A7672093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ext&#10;&#10;Description automatically generated with low confidence">
            <a:extLst>
              <a:ext uri="{FF2B5EF4-FFF2-40B4-BE49-F238E27FC236}">
                <a16:creationId xmlns:a16="http://schemas.microsoft.com/office/drawing/2014/main" id="{65EA4E9C-2B7C-EB4F-9D13-A0256ADB4F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022" y="5857429"/>
            <a:ext cx="1962480" cy="77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440A6B87-0865-4F2E-BFC1-2085F30206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  <a:prstGeom prst="rect">
            <a:avLst/>
          </a:prstGeo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  <a:prstGeom prst="rect">
            <a:avLst/>
          </a:prstGeo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796132"/>
            <a:ext cx="11506199" cy="61527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AC13BC4-26FC-48BA-BD55-B5F6F84290EA}"/>
              </a:ext>
            </a:extLst>
          </p:cNvPr>
          <p:cNvSpPr/>
          <p:nvPr userDrawn="1"/>
        </p:nvSpPr>
        <p:spPr>
          <a:xfrm>
            <a:off x="12192000" y="0"/>
            <a:ext cx="56134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 we discussed, I’m hoping to get this buttoned up as quickly as possible. What are you thinking for turn-around?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revise any of the “how-to” text on the first pages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make sure the template is properly set up for both Macs and PCs – Should there be 2 versions of the PPT, one for Mac, one for PC?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create text placeholders within each slide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how to create certain visual effects such as the transparent photo overlays (the process is different from Mac to PC)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creating new generic infographics (such as bar charts and tables) so that we make it easy for users to create their own in a proper style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need your advice on fonts – I’m thinking we should only use the “free option” fonts? (see attached)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make sure all colors are the proper CMYK breakdown colors for Rotary (on the way)</a:t>
            </a:r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6B794E-5CDF-486C-BB16-FB17144FE6EB}"/>
              </a:ext>
            </a:extLst>
          </p:cNvPr>
          <p:cNvGrpSpPr/>
          <p:nvPr userDrawn="1"/>
        </p:nvGrpSpPr>
        <p:grpSpPr>
          <a:xfrm>
            <a:off x="6366050" y="6984916"/>
            <a:ext cx="4987750" cy="451900"/>
            <a:chOff x="91018" y="6984916"/>
            <a:chExt cx="4987750" cy="4519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49BFEB0-AA7C-4113-8CCE-423163CF04E0}"/>
                </a:ext>
              </a:extLst>
            </p:cNvPr>
            <p:cNvGrpSpPr/>
            <p:nvPr userDrawn="1"/>
          </p:nvGrpSpPr>
          <p:grpSpPr>
            <a:xfrm>
              <a:off x="1383401" y="6984916"/>
              <a:ext cx="3695367" cy="430863"/>
              <a:chOff x="1316510" y="6885708"/>
              <a:chExt cx="3695367" cy="430863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CDA0D59-9C48-4EC6-A43D-6CD41A11367B}"/>
                  </a:ext>
                </a:extLst>
              </p:cNvPr>
              <p:cNvSpPr/>
              <p:nvPr userDrawn="1"/>
            </p:nvSpPr>
            <p:spPr>
              <a:xfrm>
                <a:off x="1316510" y="6885708"/>
                <a:ext cx="893202" cy="202251"/>
              </a:xfrm>
              <a:prstGeom prst="rect">
                <a:avLst/>
              </a:prstGeom>
              <a:solidFill>
                <a:srgbClr val="1745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en-US" sz="700" dirty="0"/>
                  <a:t>Royal Blue</a:t>
                </a:r>
                <a:br>
                  <a:rPr lang="en-US" sz="700" dirty="0"/>
                </a:br>
                <a:r>
                  <a:rPr lang="en-US" sz="600" dirty="0"/>
                  <a:t>R23,G69,B143</a:t>
                </a:r>
                <a:endParaRPr lang="en-US" sz="700" dirty="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C8F43D5-A3A0-4CA4-A48D-C1DA97474E37}"/>
                  </a:ext>
                </a:extLst>
              </p:cNvPr>
              <p:cNvSpPr/>
              <p:nvPr userDrawn="1"/>
            </p:nvSpPr>
            <p:spPr>
              <a:xfrm>
                <a:off x="2250565" y="6885708"/>
                <a:ext cx="893202" cy="202251"/>
              </a:xfrm>
              <a:prstGeom prst="rect">
                <a:avLst/>
              </a:prstGeom>
              <a:solidFill>
                <a:srgbClr val="005D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Azure</a:t>
                </a:r>
                <a:br>
                  <a:rPr lang="en-US" sz="600" dirty="0"/>
                </a:br>
                <a:r>
                  <a:rPr lang="en-US" sz="600" dirty="0">
                    <a:solidFill>
                      <a:schemeClr val="bg1"/>
                    </a:solidFill>
                  </a:rPr>
                  <a:t>R0,G93,B170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5E0B98-5E73-4197-9D7D-35EB6E0A37AB}"/>
                  </a:ext>
                </a:extLst>
              </p:cNvPr>
              <p:cNvSpPr/>
              <p:nvPr userDrawn="1"/>
            </p:nvSpPr>
            <p:spPr>
              <a:xfrm>
                <a:off x="3184620" y="6885708"/>
                <a:ext cx="893202" cy="202251"/>
              </a:xfrm>
              <a:prstGeom prst="rect">
                <a:avLst/>
              </a:prstGeom>
              <a:solidFill>
                <a:srgbClr val="01B4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Sky Blue 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R1,G180,B231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1E96884-F4F6-4F83-AC43-4C4B5EBB857B}"/>
                  </a:ext>
                </a:extLst>
              </p:cNvPr>
              <p:cNvSpPr/>
              <p:nvPr userDrawn="1"/>
            </p:nvSpPr>
            <p:spPr>
              <a:xfrm>
                <a:off x="3184620" y="7114320"/>
                <a:ext cx="893202" cy="202251"/>
              </a:xfrm>
              <a:prstGeom prst="rect">
                <a:avLst/>
              </a:prstGeom>
              <a:solidFill>
                <a:srgbClr val="8721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Violet</a:t>
                </a:r>
                <a:br>
                  <a:rPr lang="en-US" sz="600" dirty="0"/>
                </a:br>
                <a:r>
                  <a:rPr lang="en-US" sz="600" dirty="0"/>
                  <a:t>R135,G33,B117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406774-A8FD-4739-AB55-039AF6BAFEC9}"/>
                  </a:ext>
                </a:extLst>
              </p:cNvPr>
              <p:cNvSpPr/>
              <p:nvPr userDrawn="1"/>
            </p:nvSpPr>
            <p:spPr>
              <a:xfrm>
                <a:off x="4118675" y="7114320"/>
                <a:ext cx="893202" cy="202251"/>
              </a:xfrm>
              <a:prstGeom prst="rect">
                <a:avLst/>
              </a:prstGeom>
              <a:solidFill>
                <a:srgbClr val="FF7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Orange</a:t>
                </a:r>
                <a:br>
                  <a:rPr lang="en-US" sz="600" dirty="0"/>
                </a:br>
                <a:r>
                  <a:rPr lang="en-US" sz="600" dirty="0"/>
                  <a:t>R255,G118,B0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3FE7641-CFBD-41B8-837F-866CB9A4B765}"/>
                  </a:ext>
                </a:extLst>
              </p:cNvPr>
              <p:cNvSpPr/>
              <p:nvPr userDrawn="1"/>
            </p:nvSpPr>
            <p:spPr>
              <a:xfrm>
                <a:off x="4118675" y="6885708"/>
                <a:ext cx="893202" cy="202251"/>
              </a:xfrm>
              <a:prstGeom prst="rect">
                <a:avLst/>
              </a:prstGeom>
              <a:solidFill>
                <a:srgbClr val="F7A8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Gold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R247,G168,B27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A0AD2B-06D2-4090-B486-69D0A0E3B851}"/>
                  </a:ext>
                </a:extLst>
              </p:cNvPr>
              <p:cNvSpPr/>
              <p:nvPr userDrawn="1"/>
            </p:nvSpPr>
            <p:spPr>
              <a:xfrm>
                <a:off x="1316510" y="7114320"/>
                <a:ext cx="893202" cy="202251"/>
              </a:xfrm>
              <a:prstGeom prst="rect">
                <a:avLst/>
              </a:prstGeom>
              <a:solidFill>
                <a:srgbClr val="D91B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Cranberry</a:t>
                </a:r>
                <a:br>
                  <a:rPr lang="en-US" sz="600" dirty="0">
                    <a:solidFill>
                      <a:schemeClr val="bg1"/>
                    </a:solidFill>
                  </a:rPr>
                </a:br>
                <a:r>
                  <a:rPr lang="en-US" sz="600" dirty="0">
                    <a:solidFill>
                      <a:schemeClr val="bg1"/>
                    </a:solidFill>
                  </a:rPr>
                  <a:t>R217,G27, B92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8274E96-7854-449E-87EB-5581B010092B}"/>
                  </a:ext>
                </a:extLst>
              </p:cNvPr>
              <p:cNvSpPr/>
              <p:nvPr userDrawn="1"/>
            </p:nvSpPr>
            <p:spPr>
              <a:xfrm>
                <a:off x="2250565" y="7114320"/>
                <a:ext cx="893202" cy="202251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Turquoise</a:t>
                </a:r>
                <a:br>
                  <a:rPr lang="en-US" sz="600" dirty="0"/>
                </a:br>
                <a:r>
                  <a:rPr lang="en-US" sz="600" dirty="0"/>
                  <a:t>R0,G153,B153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60BAAB-A3C2-46BF-A7FA-BC05902CB8BC}"/>
                </a:ext>
              </a:extLst>
            </p:cNvPr>
            <p:cNvSpPr txBox="1"/>
            <p:nvPr userDrawn="1"/>
          </p:nvSpPr>
          <p:spPr>
            <a:xfrm>
              <a:off x="91018" y="6984916"/>
              <a:ext cx="1258357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tx1"/>
                  </a:solidFill>
                </a:rPr>
                <a:t>Rotary Leadership Colors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7B943F-E514-4244-B35D-4D3724D292D0}"/>
                </a:ext>
              </a:extLst>
            </p:cNvPr>
            <p:cNvSpPr txBox="1"/>
            <p:nvPr userDrawn="1"/>
          </p:nvSpPr>
          <p:spPr>
            <a:xfrm>
              <a:off x="462185" y="7221372"/>
              <a:ext cx="881652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>
              <a:defPPr>
                <a:defRPr lang="en-US"/>
              </a:defPPr>
              <a:lvl1pPr algn="r">
                <a:defRPr sz="800" b="1"/>
              </a:lvl1pPr>
            </a:lstStyle>
            <a:p>
              <a:pPr lvl="0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Secondary Colors</a:t>
              </a:r>
            </a:p>
          </p:txBody>
        </p:sp>
      </p:grpSp>
    </p:spTree>
    <p:custDataLst>
      <p:tags r:id="rId20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66" r:id="rId4"/>
    <p:sldLayoutId id="2147483667" r:id="rId5"/>
    <p:sldLayoutId id="2147483655" r:id="rId6"/>
    <p:sldLayoutId id="2147483678" r:id="rId7"/>
    <p:sldLayoutId id="2147483650" r:id="rId8"/>
    <p:sldLayoutId id="2147483673" r:id="rId9"/>
    <p:sldLayoutId id="2147483659" r:id="rId10"/>
    <p:sldLayoutId id="2147483676" r:id="rId11"/>
    <p:sldLayoutId id="2147483652" r:id="rId12"/>
    <p:sldLayoutId id="2147483657" r:id="rId13"/>
    <p:sldLayoutId id="2147483672" r:id="rId14"/>
    <p:sldLayoutId id="2147483679" r:id="rId15"/>
    <p:sldLayoutId id="2147483656" r:id="rId16"/>
    <p:sldLayoutId id="2147483674" r:id="rId17"/>
    <p:sldLayoutId id="214748365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26175DE-A39A-1B4D-A9B4-1A16FAABC9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2021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B71C7E-4B1D-4145-BA28-41C4CDB9B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District Governor Message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7335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1FD5A-5FD4-BA42-887D-CC361C038AE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8A8066-A85C-5C46-A065-C304EE3BCD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RI President Shekhar Mehta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3DBAD79-B3A4-804C-B991-6DF5BC84FC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“SERVICE IS THE RENT WE PAY FOR THE SPACE THAT WE OCCUPY ON THIS EARTH”</a:t>
            </a:r>
          </a:p>
        </p:txBody>
      </p:sp>
      <p:pic>
        <p:nvPicPr>
          <p:cNvPr id="19" name="Picture 18" descr="Logo, company name&#10;&#10;Description automatically generated">
            <a:extLst>
              <a:ext uri="{FF2B5EF4-FFF2-40B4-BE49-F238E27FC236}">
                <a16:creationId xmlns:a16="http://schemas.microsoft.com/office/drawing/2014/main" id="{CADDAD31-EDBF-3B4B-816D-499D4D4BCC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66" y="1716757"/>
            <a:ext cx="4445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04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E9B127C-D1EE-D04D-AF41-4AB8435647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480695"/>
            <a:ext cx="5537200" cy="608992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GROW ROTARY TO </a:t>
            </a:r>
            <a:b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1.3 MILLION BY JULY 2022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b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HOW: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Each one bring one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 more Grow more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Rotary Service Days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b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PLUS: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Each club donate $1500USD to Polio Plus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FAB0802-8F53-1E41-BBE6-22E51F34E6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RI President Shekhar Mehta’s Goals for 2021/22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E0F5D-69DD-DD47-8BA7-C8B69016A80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55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 descr="Diagram&#10;&#10;Description automatically generated">
            <a:extLst>
              <a:ext uri="{FF2B5EF4-FFF2-40B4-BE49-F238E27FC236}">
                <a16:creationId xmlns:a16="http://schemas.microsoft.com/office/drawing/2014/main" id="{9C231E72-72E2-8D4C-9E31-352120BCEA6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319" y="986245"/>
            <a:ext cx="5658051" cy="4885509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97E242-BC8D-7F4C-A867-A8F27335D3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NEW! SUPPORTING THE ENVIRONMENT </a:t>
            </a:r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0BDE15B-549C-1F40-9254-CBC53CF97F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1"/>
            <a:ext cx="4986867" cy="3034631"/>
          </a:xfrm>
        </p:spPr>
        <p:txBody>
          <a:bodyPr>
            <a:normAutofit/>
          </a:bodyPr>
          <a:lstStyle/>
          <a:p>
            <a:r>
              <a:rPr lang="en-CA" sz="2400" b="1" dirty="0">
                <a:latin typeface="Calibri" panose="020F0502020204030204" pitchFamily="34" charset="0"/>
                <a:cs typeface="Calibri" panose="020F0502020204030204" pitchFamily="34" charset="0"/>
              </a:rPr>
              <a:t>Grant applications for projects will be accepted beginning on 1 July 2021. Gifts and commitments from Rotarians and others will be sought to provide global grant support for the new area of focus.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561D27-6BC9-C841-B6A3-C2AEBF0ED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157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SLIDE_THUMBNAIL_REFRESH" val="1"/>
  <p:tag name="ARTICULATE_DESIGN_ID_OFFICE THEME" val="Zww6o0dV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4228</TotalTime>
  <Words>109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District Governor Message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Lorna Curtis</cp:lastModifiedBy>
  <cp:revision>166</cp:revision>
  <cp:lastPrinted>2019-12-04T20:41:25Z</cp:lastPrinted>
  <dcterms:created xsi:type="dcterms:W3CDTF">2019-11-18T03:22:22Z</dcterms:created>
  <dcterms:modified xsi:type="dcterms:W3CDTF">2021-06-18T20:36:11Z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</Properties>
</file>